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8" r:id="rId5"/>
    <p:sldId id="273" r:id="rId6"/>
    <p:sldId id="275" r:id="rId7"/>
    <p:sldId id="259" r:id="rId8"/>
    <p:sldId id="282" r:id="rId9"/>
    <p:sldId id="287" r:id="rId10"/>
    <p:sldId id="281" r:id="rId11"/>
    <p:sldId id="283" r:id="rId12"/>
    <p:sldId id="284" r:id="rId13"/>
    <p:sldId id="276" r:id="rId14"/>
    <p:sldId id="277" r:id="rId15"/>
    <p:sldId id="26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6" autoAdjust="0"/>
    <p:restoredTop sz="94694" autoAdjust="0"/>
  </p:normalViewPr>
  <p:slideViewPr>
    <p:cSldViewPr snapToGrid="0">
      <p:cViewPr varScale="1">
        <p:scale>
          <a:sx n="103" d="100"/>
          <a:sy n="103" d="100"/>
        </p:scale>
        <p:origin x="90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6/28/2024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bg-BG" dirty="0"/>
              <a:t>Въведени в </a:t>
            </a:r>
            <a:r>
              <a:rPr lang="en-US" dirty="0"/>
              <a:t>MongoDB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219"/>
            <a:ext cx="10389243" cy="1424470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79325"/>
            <a:ext cx="3490732" cy="429768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4166992332"/>
              </p:ext>
            </p:extLst>
          </p:nvPr>
        </p:nvGraphicFramePr>
        <p:xfrm>
          <a:off x="4502150" y="1779588"/>
          <a:ext cx="6777648" cy="4293999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694412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694412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694412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694412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Metric</a:t>
                      </a:r>
                      <a:endParaRPr lang="en-US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Measurement</a:t>
                      </a:r>
                      <a:endParaRPr lang="en-US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Target</a:t>
                      </a:r>
                      <a:endParaRPr lang="en-US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+mn-lt"/>
                        </a:rPr>
                        <a:t>Actual</a:t>
                      </a:r>
                      <a:endParaRPr lang="en-US" b="1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Audience attendance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# of attendees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150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120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Engagement duration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Minutes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60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75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Q&amp;A interaction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# of questions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Positive feedback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90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95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934254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Rate of information retention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6697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070" y="914400"/>
            <a:ext cx="10045861" cy="1146680"/>
          </a:xfrm>
          <a:noFill/>
        </p:spPr>
        <p:txBody>
          <a:bodyPr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3687" y="2288614"/>
            <a:ext cx="5382228" cy="3475578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51790" y="2288614"/>
            <a:ext cx="3108960" cy="3475578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1994246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29"/>
            <a:ext cx="10515600" cy="1325563"/>
          </a:xfrm>
          <a:noFill/>
        </p:spPr>
        <p:txBody>
          <a:bodyPr anchor="b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5" name="Table Placeholder 3">
            <a:extLst>
              <a:ext uri="{FF2B5EF4-FFF2-40B4-BE49-F238E27FC236}">
                <a16:creationId xmlns:a16="http://schemas.microsoft.com/office/drawing/2014/main" id="{81012411-049E-B618-E9BE-800979D76AFD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72330044"/>
              </p:ext>
            </p:extLst>
          </p:nvPr>
        </p:nvGraphicFramePr>
        <p:xfrm>
          <a:off x="914400" y="1779588"/>
          <a:ext cx="10361676" cy="429400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590419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590419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59041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590419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Impact factor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Measurement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Target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Achieved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Audience interaction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88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Knowledge retention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75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Post-presentation surveys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Average rating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4.2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4.5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Referral rate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Percentage (%)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12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71566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Collaboration opportunities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# of opportunities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8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+mn-lt"/>
                        </a:rPr>
                        <a:t>10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3375" y="4004321"/>
            <a:ext cx="3905250" cy="2743200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anchor="t">
            <a:normAutofit fontScale="47500" lnSpcReduction="20000"/>
          </a:bodyPr>
          <a:lstStyle/>
          <a:p>
            <a:r>
              <a:rPr lang="bg-BG" dirty="0"/>
              <a:t>Какво е база от данни?</a:t>
            </a:r>
          </a:p>
          <a:p>
            <a:r>
              <a:rPr lang="bg-BG" dirty="0"/>
              <a:t>Типове бази от данни.</a:t>
            </a:r>
          </a:p>
          <a:p>
            <a:r>
              <a:rPr lang="bg-BG" dirty="0"/>
              <a:t>Статистики за употребата на съответните бази от данни.</a:t>
            </a:r>
            <a:endParaRPr lang="en-US" dirty="0"/>
          </a:p>
          <a:p>
            <a:r>
              <a:rPr lang="bg-BG" dirty="0"/>
              <a:t>Какво е специфично за </a:t>
            </a:r>
            <a:r>
              <a:rPr lang="en-US" dirty="0"/>
              <a:t>MongoDB?</a:t>
            </a:r>
          </a:p>
          <a:p>
            <a:r>
              <a:rPr lang="bg-BG" dirty="0"/>
              <a:t>Кога бихме използвали </a:t>
            </a:r>
            <a:r>
              <a:rPr lang="en-US" dirty="0"/>
              <a:t>MongoDB?</a:t>
            </a:r>
          </a:p>
          <a:p>
            <a:r>
              <a:rPr lang="bg-BG" dirty="0"/>
              <a:t>Как са организирани данните в </a:t>
            </a:r>
            <a:r>
              <a:rPr lang="en-US" dirty="0"/>
              <a:t>MongoDB?</a:t>
            </a:r>
          </a:p>
          <a:p>
            <a:r>
              <a:rPr lang="bg-BG" dirty="0"/>
              <a:t>Как да стартираме </a:t>
            </a:r>
            <a:r>
              <a:rPr lang="en-US" dirty="0"/>
              <a:t>MongoDB </a:t>
            </a:r>
            <a:r>
              <a:rPr lang="bg-BG" dirty="0"/>
              <a:t>в </a:t>
            </a:r>
            <a:r>
              <a:rPr lang="en-US" dirty="0"/>
              <a:t>Docker </a:t>
            </a:r>
            <a:r>
              <a:rPr lang="bg-BG" dirty="0"/>
              <a:t>контейнер?</a:t>
            </a:r>
            <a:endParaRPr lang="en-US" dirty="0"/>
          </a:p>
          <a:p>
            <a:r>
              <a:rPr lang="bg-BG" dirty="0"/>
              <a:t>Манипулиране на данните в </a:t>
            </a:r>
            <a:r>
              <a:rPr lang="en-US" dirty="0"/>
              <a:t>MongoDB </a:t>
            </a:r>
            <a:r>
              <a:rPr lang="bg-BG" dirty="0"/>
              <a:t>през</a:t>
            </a:r>
            <a:r>
              <a:rPr lang="en-US" dirty="0"/>
              <a:t> </a:t>
            </a:r>
            <a:r>
              <a:rPr lang="bg-BG" dirty="0"/>
              <a:t>терминала</a:t>
            </a:r>
          </a:p>
          <a:p>
            <a:r>
              <a:rPr lang="bg-BG" dirty="0"/>
              <a:t>Манипулиране на данните в </a:t>
            </a:r>
            <a:r>
              <a:rPr lang="en-US" dirty="0"/>
              <a:t>MongoDB </a:t>
            </a:r>
            <a:r>
              <a:rPr lang="bg-BG" dirty="0"/>
              <a:t>през </a:t>
            </a:r>
            <a:r>
              <a:rPr lang="en-US" dirty="0"/>
              <a:t>Java code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anchor="ctr"/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10" name="Picture Placeholder 16" descr="team member&#10;">
            <a:extLst>
              <a:ext uri="{FF2B5EF4-FFF2-40B4-BE49-F238E27FC236}">
                <a16:creationId xmlns:a16="http://schemas.microsoft.com/office/drawing/2014/main" id="{A7CE32F5-A0B3-2021-DCFD-DD6B651F758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" r="76"/>
          <a:stretch/>
        </p:blipFill>
        <p:spPr>
          <a:xfrm>
            <a:off x="6084424" y="787077"/>
            <a:ext cx="5166167" cy="5289631"/>
          </a:xfrm>
        </p:spPr>
      </p:pic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6135" y="1124887"/>
            <a:ext cx="4480560" cy="2352356"/>
          </a:xfrm>
          <a:noFill/>
        </p:spPr>
        <p:txBody>
          <a:bodyPr>
            <a:noAutofit/>
          </a:bodyPr>
          <a:lstStyle/>
          <a:p>
            <a:r>
              <a:rPr lang="en-US" dirty="0"/>
              <a:t>Overcoming nervousness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4583933-95EE-13B0-55ED-7B10E3D38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6135" y="3571197"/>
            <a:ext cx="4476967" cy="2123547"/>
          </a:xfrm>
        </p:spPr>
        <p:txBody>
          <a:bodyPr/>
          <a:lstStyle/>
          <a:p>
            <a:r>
              <a:rPr lang="en-US" dirty="0"/>
              <a:t>Confidence-building strategies</a:t>
            </a:r>
          </a:p>
        </p:txBody>
      </p:sp>
      <p:pic>
        <p:nvPicPr>
          <p:cNvPr id="13" name="Picture Placeholder 16" descr="A person and person looking at a tablet">
            <a:extLst>
              <a:ext uri="{FF2B5EF4-FFF2-40B4-BE49-F238E27FC236}">
                <a16:creationId xmlns:a16="http://schemas.microsoft.com/office/drawing/2014/main" id="{A565C7D0-ABAE-E6B6-B2C8-8EC5A7E28B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9545" y="1148037"/>
            <a:ext cx="4365199" cy="4546707"/>
          </a:xfr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1077230"/>
          </a:xfrm>
          <a:noFill/>
        </p:spPr>
        <p:txBody>
          <a:bodyPr/>
          <a:lstStyle/>
          <a:p>
            <a:r>
              <a:rPr lang="en-US" dirty="0"/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075" y="2257425"/>
            <a:ext cx="8959850" cy="354171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937" y="879674"/>
            <a:ext cx="5377406" cy="2550005"/>
          </a:xfrm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45969B-1704-F63D-6589-8EFA988FB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17638" y="3576900"/>
            <a:ext cx="4126635" cy="2233613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158254"/>
          </a:xfrm>
          <a:noFill/>
        </p:spPr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00540" y="2257062"/>
            <a:ext cx="4062711" cy="3541853"/>
          </a:xfrm>
          <a:noFill/>
        </p:spPr>
        <p:txBody>
          <a:bodyPr>
            <a:normAutofit/>
          </a:bodyPr>
          <a:lstStyle/>
          <a:p>
            <a:r>
              <a:rPr lang="en-US" dirty="0"/>
              <a:t>This is a powerful tool in public speaking. It involves varying pitch, tone, and volume to convey emotion, emphasize points, and maintain interest: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588311" y="2257061"/>
            <a:ext cx="4203151" cy="3541853"/>
          </a:xfrm>
          <a:noFill/>
        </p:spPr>
        <p:txBody>
          <a:bodyPr>
            <a:normAutofit/>
          </a:bodyPr>
          <a:lstStyle/>
          <a:p>
            <a:r>
              <a:rPr lang="en-US" dirty="0"/>
              <a:t>Effective body language enhances your message, making it more impactful and memorable: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0"/>
            <a:ext cx="10007278" cy="1283843"/>
          </a:xfrm>
          <a:noFill/>
        </p:spPr>
        <p:txBody>
          <a:bodyPr anchor="b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029" y="2261313"/>
            <a:ext cx="3275746" cy="3653350"/>
          </a:xfrm>
          <a:noFill/>
        </p:spPr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51438" y="2260600"/>
            <a:ext cx="5592762" cy="3654425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C61CC16-17FE-0648-0F43-EAF814B69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1275" y="1134320"/>
            <a:ext cx="4803494" cy="1956122"/>
          </a:xfrm>
        </p:spPr>
        <p:txBody>
          <a:bodyPr/>
          <a:lstStyle/>
          <a:p>
            <a:r>
              <a:rPr lang="en-US" dirty="0"/>
              <a:t>Speaking impact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3EF6EE1-731F-12B6-CB93-FA4A14E50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1275" y="3418271"/>
            <a:ext cx="4803494" cy="2305409"/>
          </a:xfrm>
        </p:spPr>
        <p:txBody>
          <a:bodyPr/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pic>
        <p:nvPicPr>
          <p:cNvPr id="38" name="Picture Placeholder 37" descr="A person writing on a glass board">
            <a:extLst>
              <a:ext uri="{FF2B5EF4-FFF2-40B4-BE49-F238E27FC236}">
                <a16:creationId xmlns:a16="http://schemas.microsoft.com/office/drawing/2014/main" id="{BB1CE701-01CA-6742-A69C-8DE01DEABF8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8563" y="1146638"/>
            <a:ext cx="4389120" cy="4572000"/>
          </a:xfrm>
        </p:spPr>
      </p:pic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{341F15B0-FF8D-423A-B3F8-5CDEBBFE45D7}tf10081922_win32</Template>
  <TotalTime>44</TotalTime>
  <Words>460</Words>
  <Application>Microsoft Office PowerPoint</Application>
  <PresentationFormat>Widescreen</PresentationFormat>
  <Paragraphs>115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Quire Sans Pro Light</vt:lpstr>
      <vt:lpstr>Tisa Offc Serif Pro</vt:lpstr>
      <vt:lpstr>Custom</vt:lpstr>
      <vt:lpstr>Въведени в MongoDB</vt:lpstr>
      <vt:lpstr>Agenda</vt:lpstr>
      <vt:lpstr>The power of communication</vt:lpstr>
      <vt:lpstr>Overcoming nervousness</vt:lpstr>
      <vt:lpstr>Engaging the audience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Dimitrov, Stoyan</dc:creator>
  <cp:lastModifiedBy>Dimitrov, Stoyan</cp:lastModifiedBy>
  <cp:revision>1</cp:revision>
  <dcterms:created xsi:type="dcterms:W3CDTF">2024-06-28T07:54:14Z</dcterms:created>
  <dcterms:modified xsi:type="dcterms:W3CDTF">2024-06-28T08:38:44Z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